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93" r:id="rId3"/>
    <p:sldId id="305" r:id="rId4"/>
    <p:sldId id="294" r:id="rId5"/>
    <p:sldId id="295" r:id="rId6"/>
    <p:sldId id="307" r:id="rId7"/>
    <p:sldId id="296" r:id="rId8"/>
    <p:sldId id="306" r:id="rId9"/>
    <p:sldId id="291" r:id="rId10"/>
    <p:sldId id="292" r:id="rId11"/>
    <p:sldId id="298" r:id="rId12"/>
    <p:sldId id="299" r:id="rId13"/>
    <p:sldId id="303" r:id="rId14"/>
    <p:sldId id="304" r:id="rId15"/>
    <p:sldId id="300" r:id="rId16"/>
  </p:sldIdLst>
  <p:sldSz cx="9144000" cy="6858000" type="screen4x3"/>
  <p:notesSz cx="6797675" cy="98726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and Baud" initials="RB" lastIdx="1" clrIdx="0">
    <p:extLst>
      <p:ext uri="{19B8F6BF-5375-455C-9EA6-DF929625EA0E}">
        <p15:presenceInfo xmlns:p15="http://schemas.microsoft.com/office/powerpoint/2012/main" userId="S-1-5-21-2172556253-1080710973-242907213-126956" providerId="AD"/>
      </p:ext>
    </p:extLst>
  </p:cmAuthor>
  <p:cmAuthor id="2" name="Virginie Deldossi" initials="VD" lastIdx="1" clrIdx="1">
    <p:extLst>
      <p:ext uri="{19B8F6BF-5375-455C-9EA6-DF929625EA0E}">
        <p15:presenceInfo xmlns:p15="http://schemas.microsoft.com/office/powerpoint/2012/main" userId="S::deldossi.virginie@ccmsa.msa.fr::bb5e05f6-309f-4a73-a795-aa0201599e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708B39"/>
    <a:srgbClr val="9BBB59"/>
    <a:srgbClr val="FF6600"/>
    <a:srgbClr val="F79646"/>
    <a:srgbClr val="969696"/>
    <a:srgbClr val="C0504D"/>
    <a:srgbClr val="4F81BD"/>
    <a:srgbClr val="5283BE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8" d="100"/>
          <a:sy n="78" d="100"/>
        </p:scale>
        <p:origin x="9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93SEWSR03.institution.int.msanet\DG\MEDIATION\3%20Dossiers%20de%20base_M&#233;diation\Rapports%20annuels%20du%20M&#233;diateur\Rapport%20-%20Exercice%202025\Graphique\1%20-%20Evol%20nb%20saisines%20sur%205%20a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Nombre de saisines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 w="222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2C-4AFD-82D2-DD0837BFD57E}"/>
              </c:ext>
            </c:extLst>
          </c:dPt>
          <c:cat>
            <c:numRef>
              <c:f>Feuil1!$B$1:$G$1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Feuil1!$B$2:$G$2</c:f>
              <c:numCache>
                <c:formatCode>General</c:formatCode>
                <c:ptCount val="6"/>
                <c:pt idx="0">
                  <c:v>1743</c:v>
                </c:pt>
                <c:pt idx="1">
                  <c:v>2097</c:v>
                </c:pt>
                <c:pt idx="2">
                  <c:v>1965</c:v>
                </c:pt>
                <c:pt idx="3">
                  <c:v>2024</c:v>
                </c:pt>
                <c:pt idx="4">
                  <c:v>2166</c:v>
                </c:pt>
                <c:pt idx="5">
                  <c:v>1976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2C-4AFD-82D2-DD0837BFD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703288"/>
        <c:axId val="449700664"/>
      </c:barChart>
      <c:catAx>
        <c:axId val="44970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9700664"/>
        <c:crosses val="autoZero"/>
        <c:auto val="1"/>
        <c:lblAlgn val="ctr"/>
        <c:lblOffset val="100"/>
        <c:noMultiLvlLbl val="0"/>
      </c:catAx>
      <c:valAx>
        <c:axId val="449700664"/>
        <c:scaling>
          <c:orientation val="minMax"/>
          <c:max val="22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9703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(en % du total)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4BACC6"/>
            </a:solidFill>
            <a:ln>
              <a:solidFill>
                <a:schemeClr val="accent5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BACC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15-4A1F-B162-5CBFB2B356D3}"/>
              </c:ext>
            </c:extLst>
          </c:dPt>
          <c:cat>
            <c:strRef>
              <c:f>Feuil1!$A$2:$A$7</c:f>
              <c:strCache>
                <c:ptCount val="6"/>
                <c:pt idx="0">
                  <c:v>Hors champ de compétence</c:v>
                </c:pt>
                <c:pt idx="1">
                  <c:v>CRA non saisie</c:v>
                </c:pt>
                <c:pt idx="2">
                  <c:v>CRA saisie mais pas de décision</c:v>
                </c:pt>
                <c:pt idx="3">
                  <c:v>Qualité de service</c:v>
                </c:pt>
                <c:pt idx="4">
                  <c:v>Avis conforme à la CRA</c:v>
                </c:pt>
                <c:pt idx="5">
                  <c:v>Recommandation de révision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34.799999999999997</c:v>
                </c:pt>
                <c:pt idx="1">
                  <c:v>17.2</c:v>
                </c:pt>
                <c:pt idx="2">
                  <c:v>3.9</c:v>
                </c:pt>
                <c:pt idx="3">
                  <c:v>23.6</c:v>
                </c:pt>
                <c:pt idx="4">
                  <c:v>17.8</c:v>
                </c:pt>
                <c:pt idx="5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15-4A1F-B162-5CBFB2B356D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Feuil1!$A$2:$A$7</c:f>
              <c:strCache>
                <c:ptCount val="6"/>
                <c:pt idx="0">
                  <c:v>Hors champ de compétence</c:v>
                </c:pt>
                <c:pt idx="1">
                  <c:v>CRA non saisie</c:v>
                </c:pt>
                <c:pt idx="2">
                  <c:v>CRA saisie mais pas de décision</c:v>
                </c:pt>
                <c:pt idx="3">
                  <c:v>Qualité de service</c:v>
                </c:pt>
                <c:pt idx="4">
                  <c:v>Avis conforme à la CRA</c:v>
                </c:pt>
                <c:pt idx="5">
                  <c:v>Recommandation de révision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34</c:v>
                </c:pt>
                <c:pt idx="1">
                  <c:v>18.2</c:v>
                </c:pt>
                <c:pt idx="2">
                  <c:v>6.8</c:v>
                </c:pt>
                <c:pt idx="3">
                  <c:v>23.9</c:v>
                </c:pt>
                <c:pt idx="4">
                  <c:v>14.7</c:v>
                </c:pt>
                <c:pt idx="5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15-4A1F-B162-5CBFB2B35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753160"/>
        <c:axId val="442756440"/>
      </c:barChart>
      <c:catAx>
        <c:axId val="44275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2756440"/>
        <c:crosses val="autoZero"/>
        <c:auto val="1"/>
        <c:lblAlgn val="ctr"/>
        <c:lblOffset val="100"/>
        <c:noMultiLvlLbl val="0"/>
      </c:catAx>
      <c:valAx>
        <c:axId val="44275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275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753040707445645"/>
          <c:y val="0.3823770398060346"/>
          <c:w val="0.15718570882897756"/>
          <c:h val="7.26289807668429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Feuil2!$A$5</c:f>
              <c:strCache>
                <c:ptCount val="1"/>
                <c:pt idx="0">
                  <c:v>Vieillesse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Feuil2!$B$5:$AA$5</c:f>
              <c:numCache>
                <c:formatCode>0.00%</c:formatCode>
                <c:ptCount val="26"/>
                <c:pt idx="0">
                  <c:v>0.52939999999999998</c:v>
                </c:pt>
                <c:pt idx="1">
                  <c:v>0.54759999999999998</c:v>
                </c:pt>
                <c:pt idx="2">
                  <c:v>0.47789999999999999</c:v>
                </c:pt>
                <c:pt idx="3">
                  <c:v>0.3286</c:v>
                </c:pt>
                <c:pt idx="4">
                  <c:v>0.46229999999999999</c:v>
                </c:pt>
                <c:pt idx="5">
                  <c:v>0.33160000000000001</c:v>
                </c:pt>
                <c:pt idx="6">
                  <c:v>0.32350000000000001</c:v>
                </c:pt>
                <c:pt idx="7">
                  <c:v>0.38840000000000002</c:v>
                </c:pt>
                <c:pt idx="8">
                  <c:v>0.29370000000000002</c:v>
                </c:pt>
                <c:pt idx="9">
                  <c:v>0.41120000000000001</c:v>
                </c:pt>
                <c:pt idx="10">
                  <c:v>0.31979999999999997</c:v>
                </c:pt>
                <c:pt idx="11">
                  <c:v>0.34089999999999998</c:v>
                </c:pt>
                <c:pt idx="12">
                  <c:v>0.35630000000000001</c:v>
                </c:pt>
                <c:pt idx="13">
                  <c:v>0.49890000000000001</c:v>
                </c:pt>
                <c:pt idx="14">
                  <c:v>0.39389999999999997</c:v>
                </c:pt>
                <c:pt idx="15">
                  <c:v>0.3216</c:v>
                </c:pt>
                <c:pt idx="16">
                  <c:v>0.28799999999999998</c:v>
                </c:pt>
                <c:pt idx="17">
                  <c:v>0.26269999999999999</c:v>
                </c:pt>
                <c:pt idx="18">
                  <c:v>0.29110000000000003</c:v>
                </c:pt>
                <c:pt idx="19">
                  <c:v>0.222</c:v>
                </c:pt>
                <c:pt idx="20">
                  <c:v>0.2278</c:v>
                </c:pt>
                <c:pt idx="21">
                  <c:v>0.20899999999999999</c:v>
                </c:pt>
                <c:pt idx="22">
                  <c:v>0.22699999999999998</c:v>
                </c:pt>
                <c:pt idx="23">
                  <c:v>0.221</c:v>
                </c:pt>
                <c:pt idx="24">
                  <c:v>0.21600000000000003</c:v>
                </c:pt>
                <c:pt idx="25">
                  <c:v>0.24199999999999999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B3-4C2A-9DB7-967F1CAE10DD}"/>
            </c:ext>
          </c:extLst>
        </c:ser>
        <c:ser>
          <c:idx val="1"/>
          <c:order val="1"/>
          <c:tx>
            <c:strRef>
              <c:f>Feuil2!$A$6</c:f>
              <c:strCache>
                <c:ptCount val="1"/>
                <c:pt idx="0">
                  <c:v>Assujettissement cotisations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Feuil2!$B$6:$AA$6</c:f>
              <c:numCache>
                <c:formatCode>0.00%</c:formatCode>
                <c:ptCount val="26"/>
                <c:pt idx="0">
                  <c:v>0.30719999999999997</c:v>
                </c:pt>
                <c:pt idx="1">
                  <c:v>0.2223</c:v>
                </c:pt>
                <c:pt idx="2">
                  <c:v>0.31459999999999999</c:v>
                </c:pt>
                <c:pt idx="3">
                  <c:v>0.37619999999999998</c:v>
                </c:pt>
                <c:pt idx="4">
                  <c:v>0.3019</c:v>
                </c:pt>
                <c:pt idx="5">
                  <c:v>0.3851</c:v>
                </c:pt>
                <c:pt idx="6">
                  <c:v>0.38369999999999999</c:v>
                </c:pt>
                <c:pt idx="7">
                  <c:v>0.3543</c:v>
                </c:pt>
                <c:pt idx="8">
                  <c:v>0.32540000000000002</c:v>
                </c:pt>
                <c:pt idx="9">
                  <c:v>0.2399</c:v>
                </c:pt>
                <c:pt idx="10">
                  <c:v>0.2122</c:v>
                </c:pt>
                <c:pt idx="11">
                  <c:v>0.20780000000000001</c:v>
                </c:pt>
                <c:pt idx="12">
                  <c:v>0.23530000000000001</c:v>
                </c:pt>
                <c:pt idx="13">
                  <c:v>0.17849999999999999</c:v>
                </c:pt>
                <c:pt idx="14">
                  <c:v>0.19439999999999999</c:v>
                </c:pt>
                <c:pt idx="15">
                  <c:v>0.1948</c:v>
                </c:pt>
                <c:pt idx="16">
                  <c:v>0.1769</c:v>
                </c:pt>
                <c:pt idx="17">
                  <c:v>0.1656</c:v>
                </c:pt>
                <c:pt idx="18">
                  <c:v>0.17180000000000001</c:v>
                </c:pt>
                <c:pt idx="19">
                  <c:v>0.14299999999999999</c:v>
                </c:pt>
                <c:pt idx="20">
                  <c:v>0.11650000000000001</c:v>
                </c:pt>
                <c:pt idx="21">
                  <c:v>0.105</c:v>
                </c:pt>
                <c:pt idx="22">
                  <c:v>9.6000000000000002E-2</c:v>
                </c:pt>
                <c:pt idx="23">
                  <c:v>9.9000000000000005E-2</c:v>
                </c:pt>
                <c:pt idx="24">
                  <c:v>0.13800000000000001</c:v>
                </c:pt>
                <c:pt idx="25">
                  <c:v>9.4E-2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B3-4C2A-9DB7-967F1CAE10DD}"/>
            </c:ext>
          </c:extLst>
        </c:ser>
        <c:ser>
          <c:idx val="2"/>
          <c:order val="2"/>
          <c:tx>
            <c:strRef>
              <c:f>Feuil2!$A$7</c:f>
              <c:strCache>
                <c:ptCount val="1"/>
                <c:pt idx="0">
                  <c:v>Maladie, maternité, invalidité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Feuil2!$B$7:$AA$7</c:f>
              <c:numCache>
                <c:formatCode>0.00%</c:formatCode>
                <c:ptCount val="26"/>
                <c:pt idx="0">
                  <c:v>6.54E-2</c:v>
                </c:pt>
                <c:pt idx="1">
                  <c:v>0.1032</c:v>
                </c:pt>
                <c:pt idx="2">
                  <c:v>8.4000000000000005E-2</c:v>
                </c:pt>
                <c:pt idx="3">
                  <c:v>8.1000000000000003E-2</c:v>
                </c:pt>
                <c:pt idx="4">
                  <c:v>0.1226</c:v>
                </c:pt>
                <c:pt idx="5">
                  <c:v>0.13900000000000001</c:v>
                </c:pt>
                <c:pt idx="6">
                  <c:v>0.13100000000000001</c:v>
                </c:pt>
                <c:pt idx="7">
                  <c:v>0.1019</c:v>
                </c:pt>
                <c:pt idx="8">
                  <c:v>0.1389</c:v>
                </c:pt>
                <c:pt idx="9">
                  <c:v>0.13400000000000001</c:v>
                </c:pt>
                <c:pt idx="10">
                  <c:v>0.16839999999999999</c:v>
                </c:pt>
                <c:pt idx="11">
                  <c:v>0.1883</c:v>
                </c:pt>
                <c:pt idx="12">
                  <c:v>0.18540000000000001</c:v>
                </c:pt>
                <c:pt idx="13">
                  <c:v>0.14410000000000001</c:v>
                </c:pt>
                <c:pt idx="14">
                  <c:v>0.1515</c:v>
                </c:pt>
                <c:pt idx="15">
                  <c:v>0.1714</c:v>
                </c:pt>
                <c:pt idx="16">
                  <c:v>0.1973</c:v>
                </c:pt>
                <c:pt idx="17">
                  <c:v>0.22510000000000002</c:v>
                </c:pt>
                <c:pt idx="18">
                  <c:v>0.20080000000000001</c:v>
                </c:pt>
                <c:pt idx="19">
                  <c:v>0.223</c:v>
                </c:pt>
                <c:pt idx="20">
                  <c:v>0.24379999999999999</c:v>
                </c:pt>
                <c:pt idx="21">
                  <c:v>0.247</c:v>
                </c:pt>
                <c:pt idx="22">
                  <c:v>0.29499999999999998</c:v>
                </c:pt>
                <c:pt idx="23">
                  <c:v>0.29199999999999998</c:v>
                </c:pt>
                <c:pt idx="24">
                  <c:v>0.24199999999999999</c:v>
                </c:pt>
                <c:pt idx="25">
                  <c:v>0.22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B3-4C2A-9DB7-967F1CAE10DD}"/>
            </c:ext>
          </c:extLst>
        </c:ser>
        <c:ser>
          <c:idx val="3"/>
          <c:order val="3"/>
          <c:tx>
            <c:strRef>
              <c:f>Feuil2!$A$8</c:f>
              <c:strCache>
                <c:ptCount val="1"/>
                <c:pt idx="0">
                  <c:v>Prestations familiales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Feuil2!$B$8:$AA$8</c:f>
              <c:numCache>
                <c:formatCode>0.00%</c:formatCode>
                <c:ptCount val="26"/>
                <c:pt idx="0">
                  <c:v>8.5000000000000006E-2</c:v>
                </c:pt>
                <c:pt idx="1">
                  <c:v>4.7600000000000003E-2</c:v>
                </c:pt>
                <c:pt idx="2">
                  <c:v>6.9900000000000004E-2</c:v>
                </c:pt>
                <c:pt idx="3">
                  <c:v>9.5200000000000007E-2</c:v>
                </c:pt>
                <c:pt idx="4">
                  <c:v>6.6000000000000003E-2</c:v>
                </c:pt>
                <c:pt idx="5">
                  <c:v>7.4899999999999994E-2</c:v>
                </c:pt>
                <c:pt idx="6">
                  <c:v>7.0699999999999999E-2</c:v>
                </c:pt>
                <c:pt idx="7">
                  <c:v>8.7400000000000005E-2</c:v>
                </c:pt>
                <c:pt idx="8">
                  <c:v>0.127</c:v>
                </c:pt>
                <c:pt idx="9">
                  <c:v>0.109</c:v>
                </c:pt>
                <c:pt idx="10">
                  <c:v>0.16500000000000001</c:v>
                </c:pt>
                <c:pt idx="11">
                  <c:v>0.13639999999999999</c:v>
                </c:pt>
                <c:pt idx="12">
                  <c:v>0.12709999999999999</c:v>
                </c:pt>
                <c:pt idx="13">
                  <c:v>0.1007</c:v>
                </c:pt>
                <c:pt idx="14">
                  <c:v>0.1263</c:v>
                </c:pt>
                <c:pt idx="15">
                  <c:v>0.14319999999999999</c:v>
                </c:pt>
                <c:pt idx="16">
                  <c:v>0.19500000000000001</c:v>
                </c:pt>
                <c:pt idx="17">
                  <c:v>0.2671</c:v>
                </c:pt>
                <c:pt idx="18">
                  <c:v>0.2296</c:v>
                </c:pt>
                <c:pt idx="19">
                  <c:v>0.30399999999999999</c:v>
                </c:pt>
                <c:pt idx="20">
                  <c:v>0.31840000000000002</c:v>
                </c:pt>
                <c:pt idx="21">
                  <c:v>0.33700000000000002</c:v>
                </c:pt>
                <c:pt idx="22">
                  <c:v>0.29399999999999998</c:v>
                </c:pt>
                <c:pt idx="23">
                  <c:v>0.30199999999999999</c:v>
                </c:pt>
                <c:pt idx="24">
                  <c:v>0.312</c:v>
                </c:pt>
                <c:pt idx="25">
                  <c:v>0.34700000000000003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B3-4C2A-9DB7-967F1CAE10DD}"/>
            </c:ext>
          </c:extLst>
        </c:ser>
        <c:ser>
          <c:idx val="4"/>
          <c:order val="4"/>
          <c:tx>
            <c:strRef>
              <c:f>Feuil2!$A$9</c:f>
              <c:strCache>
                <c:ptCount val="1"/>
                <c:pt idx="0">
                  <c:v>AT/MP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Feuil2!$B$9:$AA$9</c:f>
              <c:numCache>
                <c:formatCode>0.00%</c:formatCode>
                <c:ptCount val="26"/>
                <c:pt idx="0">
                  <c:v>1.2999999999999999E-3</c:v>
                </c:pt>
                <c:pt idx="1">
                  <c:v>1.5800000000000002E-2</c:v>
                </c:pt>
                <c:pt idx="2">
                  <c:v>1.8599999999999998E-2</c:v>
                </c:pt>
                <c:pt idx="3">
                  <c:v>1.9E-2</c:v>
                </c:pt>
                <c:pt idx="4">
                  <c:v>9.4000000000000004E-3</c:v>
                </c:pt>
                <c:pt idx="5">
                  <c:v>2.1299999999999999E-2</c:v>
                </c:pt>
                <c:pt idx="6">
                  <c:v>4.5499999999999999E-2</c:v>
                </c:pt>
                <c:pt idx="7">
                  <c:v>2.4299999999999999E-2</c:v>
                </c:pt>
                <c:pt idx="8">
                  <c:v>4.7600000000000003E-2</c:v>
                </c:pt>
                <c:pt idx="9">
                  <c:v>2.18E-2</c:v>
                </c:pt>
                <c:pt idx="10">
                  <c:v>3.6999999999999998E-2</c:v>
                </c:pt>
                <c:pt idx="11">
                  <c:v>3.9E-2</c:v>
                </c:pt>
                <c:pt idx="12">
                  <c:v>3.9600000000000003E-2</c:v>
                </c:pt>
                <c:pt idx="13">
                  <c:v>3.2000000000000001E-2</c:v>
                </c:pt>
                <c:pt idx="14">
                  <c:v>3.5400000000000001E-2</c:v>
                </c:pt>
                <c:pt idx="15">
                  <c:v>5.6300000000000003E-2</c:v>
                </c:pt>
                <c:pt idx="16">
                  <c:v>5.8900000000000001E-2</c:v>
                </c:pt>
                <c:pt idx="17">
                  <c:v>2.6499999999999999E-2</c:v>
                </c:pt>
                <c:pt idx="18">
                  <c:v>6.8699999999999997E-2</c:v>
                </c:pt>
                <c:pt idx="19">
                  <c:v>6.4000000000000001E-2</c:v>
                </c:pt>
                <c:pt idx="20">
                  <c:v>7.1099999999999997E-2</c:v>
                </c:pt>
                <c:pt idx="21">
                  <c:v>6.3E-2</c:v>
                </c:pt>
                <c:pt idx="22">
                  <c:v>6.5000000000000002E-2</c:v>
                </c:pt>
                <c:pt idx="23">
                  <c:v>5.6000000000000001E-2</c:v>
                </c:pt>
                <c:pt idx="24">
                  <c:v>5.7000000000000002E-2</c:v>
                </c:pt>
                <c:pt idx="25">
                  <c:v>0.06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B3-4C2A-9DB7-967F1CAE10DD}"/>
            </c:ext>
          </c:extLst>
        </c:ser>
        <c:ser>
          <c:idx val="5"/>
          <c:order val="5"/>
          <c:tx>
            <c:strRef>
              <c:f>Feuil2!$A$10</c:f>
              <c:strCache>
                <c:ptCount val="1"/>
                <c:pt idx="0">
                  <c:v>Autres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Feuil2!$B$4:$AA$4</c:f>
              <c:strCache>
                <c:ptCount val="26"/>
                <c:pt idx="0">
                  <c:v>2000-2001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strCache>
            </c:strRef>
          </c:cat>
          <c:val>
            <c:numRef>
              <c:f>Feuil2!$B$10:$AA$10</c:f>
              <c:numCache>
                <c:formatCode>0.00%</c:formatCode>
                <c:ptCount val="26"/>
                <c:pt idx="0" formatCode="0%">
                  <c:v>0</c:v>
                </c:pt>
                <c:pt idx="1">
                  <c:v>6.3500000000000001E-2</c:v>
                </c:pt>
                <c:pt idx="2">
                  <c:v>3.5000000000000003E-2</c:v>
                </c:pt>
                <c:pt idx="3" formatCode="0%">
                  <c:v>0.1</c:v>
                </c:pt>
                <c:pt idx="4">
                  <c:v>3.7699999999999997E-2</c:v>
                </c:pt>
                <c:pt idx="5">
                  <c:v>4.8099999999999997E-2</c:v>
                </c:pt>
                <c:pt idx="6">
                  <c:v>4.5499999999999999E-2</c:v>
                </c:pt>
                <c:pt idx="7">
                  <c:v>4.3700000000000003E-2</c:v>
                </c:pt>
                <c:pt idx="8">
                  <c:v>6.7400000000000002E-2</c:v>
                </c:pt>
                <c:pt idx="9">
                  <c:v>8.4099999999999994E-2</c:v>
                </c:pt>
                <c:pt idx="10">
                  <c:v>9.7600000000000006E-2</c:v>
                </c:pt>
                <c:pt idx="11">
                  <c:v>8.77E-2</c:v>
                </c:pt>
                <c:pt idx="12">
                  <c:v>5.6300000000000003E-2</c:v>
                </c:pt>
                <c:pt idx="13">
                  <c:v>4.58E-2</c:v>
                </c:pt>
                <c:pt idx="14">
                  <c:v>9.8500000000000004E-2</c:v>
                </c:pt>
                <c:pt idx="15">
                  <c:v>0.11269999999999999</c:v>
                </c:pt>
                <c:pt idx="16">
                  <c:v>8.3900000000000002E-2</c:v>
                </c:pt>
                <c:pt idx="17">
                  <c:v>7.9500000000000001E-2</c:v>
                </c:pt>
                <c:pt idx="18">
                  <c:v>3.7999999999999999E-2</c:v>
                </c:pt>
                <c:pt idx="19">
                  <c:v>4.1000000000000002E-2</c:v>
                </c:pt>
                <c:pt idx="20">
                  <c:v>2.24E-2</c:v>
                </c:pt>
                <c:pt idx="21">
                  <c:v>3.5999999999999997E-2</c:v>
                </c:pt>
                <c:pt idx="22">
                  <c:v>2.1000000000000001E-2</c:v>
                </c:pt>
                <c:pt idx="23">
                  <c:v>2.7E-2</c:v>
                </c:pt>
                <c:pt idx="24">
                  <c:v>3.5000000000000003E-2</c:v>
                </c:pt>
                <c:pt idx="25">
                  <c:v>3.6999999999999998E-2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B3-4C2A-9DB7-967F1CAE1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200368"/>
        <c:axId val="455200696"/>
      </c:lineChart>
      <c:catAx>
        <c:axId val="45520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5200696"/>
        <c:crosses val="autoZero"/>
        <c:auto val="1"/>
        <c:lblAlgn val="ctr"/>
        <c:lblOffset val="100"/>
        <c:noMultiLvlLbl val="0"/>
      </c:catAx>
      <c:valAx>
        <c:axId val="45520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520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baseline="0" dirty="0"/>
              <a:t>Taux d’accord du Médiateur par législation </a:t>
            </a:r>
          </a:p>
          <a:p>
            <a:pPr>
              <a:defRPr sz="1600"/>
            </a:pPr>
            <a:r>
              <a:rPr lang="fr-FR" sz="1600" baseline="0" dirty="0"/>
              <a:t>(en % des saisines sur l’application du droit)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cat>
            <c:strRef>
              <c:f>Feuil1!$A$2:$A$10</c:f>
              <c:strCache>
                <c:ptCount val="9"/>
                <c:pt idx="0">
                  <c:v>Saspa</c:v>
                </c:pt>
                <c:pt idx="1">
                  <c:v>Saspa et Aspa</c:v>
                </c:pt>
                <c:pt idx="2">
                  <c:v>PF/minima sociaux</c:v>
                </c:pt>
                <c:pt idx="3">
                  <c:v>Invalidité</c:v>
                </c:pt>
                <c:pt idx="4">
                  <c:v>Maladie/CSS</c:v>
                </c:pt>
                <c:pt idx="5">
                  <c:v>Assujettissement/cotisations</c:v>
                </c:pt>
                <c:pt idx="6">
                  <c:v>Vieillesse</c:v>
                </c:pt>
                <c:pt idx="7">
                  <c:v>Décès</c:v>
                </c:pt>
                <c:pt idx="8">
                  <c:v>Maternité/paternité</c:v>
                </c:pt>
              </c:strCache>
            </c:strRef>
          </c:cat>
          <c:val>
            <c:numRef>
              <c:f>Feuil1!$B$2:$B$10</c:f>
              <c:numCache>
                <c:formatCode>General</c:formatCode>
                <c:ptCount val="9"/>
                <c:pt idx="0">
                  <c:v>66.599999999999994</c:v>
                </c:pt>
                <c:pt idx="1">
                  <c:v>72.400000000000006</c:v>
                </c:pt>
                <c:pt idx="2">
                  <c:v>72.400000000000006</c:v>
                </c:pt>
                <c:pt idx="3">
                  <c:v>80</c:v>
                </c:pt>
                <c:pt idx="4">
                  <c:v>84.8</c:v>
                </c:pt>
                <c:pt idx="5">
                  <c:v>84.8</c:v>
                </c:pt>
                <c:pt idx="6">
                  <c:v>87.4</c:v>
                </c:pt>
                <c:pt idx="7">
                  <c:v>90.3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2-43ED-B86F-5BB85F450F0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Feuil1!$A$2:$A$10</c:f>
              <c:strCache>
                <c:ptCount val="9"/>
                <c:pt idx="0">
                  <c:v>Saspa</c:v>
                </c:pt>
                <c:pt idx="1">
                  <c:v>Saspa et Aspa</c:v>
                </c:pt>
                <c:pt idx="2">
                  <c:v>PF/minima sociaux</c:v>
                </c:pt>
                <c:pt idx="3">
                  <c:v>Invalidité</c:v>
                </c:pt>
                <c:pt idx="4">
                  <c:v>Maladie/CSS</c:v>
                </c:pt>
                <c:pt idx="5">
                  <c:v>Assujettissement/cotisations</c:v>
                </c:pt>
                <c:pt idx="6">
                  <c:v>Vieillesse</c:v>
                </c:pt>
                <c:pt idx="7">
                  <c:v>Décès</c:v>
                </c:pt>
                <c:pt idx="8">
                  <c:v>Maternité/paternité</c:v>
                </c:pt>
              </c:strCache>
            </c:strRef>
          </c:cat>
          <c:val>
            <c:numRef>
              <c:f>Feuil1!$C$2:$C$10</c:f>
              <c:numCache>
                <c:formatCode>General</c:formatCode>
                <c:ptCount val="9"/>
                <c:pt idx="0">
                  <c:v>83.3</c:v>
                </c:pt>
                <c:pt idx="1">
                  <c:v>87.5</c:v>
                </c:pt>
                <c:pt idx="2">
                  <c:v>79.2</c:v>
                </c:pt>
                <c:pt idx="3">
                  <c:v>100</c:v>
                </c:pt>
                <c:pt idx="4">
                  <c:v>88.3</c:v>
                </c:pt>
                <c:pt idx="5">
                  <c:v>89.4</c:v>
                </c:pt>
                <c:pt idx="6">
                  <c:v>87.9</c:v>
                </c:pt>
                <c:pt idx="7">
                  <c:v>100</c:v>
                </c:pt>
                <c:pt idx="8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D2-43ED-B86F-5BB85F450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8975008"/>
        <c:axId val="608972384"/>
      </c:barChart>
      <c:catAx>
        <c:axId val="608975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8972384"/>
        <c:crosses val="autoZero"/>
        <c:auto val="1"/>
        <c:lblAlgn val="ctr"/>
        <c:lblOffset val="100"/>
        <c:noMultiLvlLbl val="0"/>
      </c:catAx>
      <c:valAx>
        <c:axId val="60897238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897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461591749722461"/>
          <c:y val="0.90554348127985784"/>
          <c:w val="0.16168711854683496"/>
          <c:h val="9.44565187201421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0.50434</cdr:x>
      <cdr:y>0.10294</cdr:y>
    </cdr:from>
    <cdr:to>
      <cdr:x>0.50434</cdr:x>
      <cdr:y>0.82353</cdr:y>
    </cdr:to>
    <cdr:cxnSp macro="">
      <cdr:nvCxnSpPr>
        <cdr:cNvPr id="3" name="Connecteur droit 2">
          <a:extLst xmlns:a="http://schemas.openxmlformats.org/drawingml/2006/main">
            <a:ext uri="{FF2B5EF4-FFF2-40B4-BE49-F238E27FC236}">
              <a16:creationId xmlns:a16="http://schemas.microsoft.com/office/drawing/2014/main" id="{64B32A01-F929-44E1-884A-C667EDCC83A8}"/>
            </a:ext>
          </a:extLst>
        </cdr:cNvPr>
        <cdr:cNvCxnSpPr/>
      </cdr:nvCxnSpPr>
      <cdr:spPr>
        <a:xfrm xmlns:a="http://schemas.openxmlformats.org/drawingml/2006/main">
          <a:off x="4176266" y="504056"/>
          <a:ext cx="0" cy="3528392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0.52173</cdr:x>
      <cdr:y>0.22059</cdr:y>
    </cdr:from>
    <cdr:to>
      <cdr:x>0.66083</cdr:x>
      <cdr:y>0.27941</cdr:y>
    </cdr:to>
    <cdr:sp macro="" textlink="">
      <cdr:nvSpPr>
        <cdr:cNvPr id="6" name="Flèche : chevron 5">
          <a:extLst xmlns:a="http://schemas.openxmlformats.org/drawingml/2006/main">
            <a:ext uri="{FF2B5EF4-FFF2-40B4-BE49-F238E27FC236}">
              <a16:creationId xmlns:a16="http://schemas.microsoft.com/office/drawing/2014/main" id="{99133E84-3E1B-483B-9A91-C1245B3CF679}"/>
            </a:ext>
          </a:extLst>
        </cdr:cNvPr>
        <cdr:cNvSpPr/>
      </cdr:nvSpPr>
      <cdr:spPr>
        <a:xfrm xmlns:a="http://schemas.openxmlformats.org/drawingml/2006/main">
          <a:off x="4320282" y="1080120"/>
          <a:ext cx="1151830" cy="288032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fr-FR" b="1" dirty="0">
              <a:solidFill>
                <a:srgbClr val="708B39"/>
              </a:solidFill>
            </a:rPr>
            <a:t>Recevables</a:t>
          </a:r>
        </a:p>
      </cdr:txBody>
    </cdr:sp>
  </cdr:relSizeAnchor>
  <cdr:relSizeAnchor xmlns:cdr="http://schemas.openxmlformats.org/drawingml/2006/chartDrawing">
    <cdr:from>
      <cdr:x>0.34776</cdr:x>
      <cdr:y>0.22059</cdr:y>
    </cdr:from>
    <cdr:to>
      <cdr:x>0.48694</cdr:x>
      <cdr:y>0.27941</cdr:y>
    </cdr:to>
    <cdr:sp macro="" textlink="">
      <cdr:nvSpPr>
        <cdr:cNvPr id="7" name="Flèche : chevron 6">
          <a:extLst xmlns:a="http://schemas.openxmlformats.org/drawingml/2006/main">
            <a:ext uri="{FF2B5EF4-FFF2-40B4-BE49-F238E27FC236}">
              <a16:creationId xmlns:a16="http://schemas.microsoft.com/office/drawing/2014/main" id="{E7A7D33F-DC1F-4793-9744-F04840F39A57}"/>
            </a:ext>
          </a:extLst>
        </cdr:cNvPr>
        <cdr:cNvSpPr/>
      </cdr:nvSpPr>
      <cdr:spPr>
        <a:xfrm xmlns:a="http://schemas.openxmlformats.org/drawingml/2006/main" rot="10800000">
          <a:off x="2879725" y="1080120"/>
          <a:ext cx="1152525" cy="288032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0.35779</cdr:x>
      <cdr:y>0.22059</cdr:y>
    </cdr:from>
    <cdr:to>
      <cdr:x>0.48823</cdr:x>
      <cdr:y>0.27941</cdr:y>
    </cdr:to>
    <cdr:sp macro="" textlink="">
      <cdr:nvSpPr>
        <cdr:cNvPr id="8" name="ZoneTexte 7">
          <a:extLst xmlns:a="http://schemas.openxmlformats.org/drawingml/2006/main">
            <a:ext uri="{FF2B5EF4-FFF2-40B4-BE49-F238E27FC236}">
              <a16:creationId xmlns:a16="http://schemas.microsoft.com/office/drawing/2014/main" id="{B2EDCE89-D119-49B0-9665-611DC0EDAC74}"/>
            </a:ext>
          </a:extLst>
        </cdr:cNvPr>
        <cdr:cNvSpPr txBox="1"/>
      </cdr:nvSpPr>
      <cdr:spPr>
        <a:xfrm xmlns:a="http://schemas.openxmlformats.org/drawingml/2006/main">
          <a:off x="2962794" y="1080120"/>
          <a:ext cx="108012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000" b="1" dirty="0">
              <a:solidFill>
                <a:srgbClr val="C00000"/>
              </a:solidFill>
            </a:rPr>
            <a:t>Non recevables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0.80483</cdr:x>
      <cdr:y>0.0303</cdr:y>
    </cdr:from>
    <cdr:to>
      <cdr:x>0.9881</cdr:x>
      <cdr:y>0.16024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C8D87CEB-6630-49FA-A62B-2181313910F6}"/>
            </a:ext>
          </a:extLst>
        </cdr:cNvPr>
        <cdr:cNvSpPr txBox="1"/>
      </cdr:nvSpPr>
      <cdr:spPr>
        <a:xfrm xmlns:a="http://schemas.openxmlformats.org/drawingml/2006/main">
          <a:off x="7272808" y="144016"/>
          <a:ext cx="1656184" cy="617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100" b="1" dirty="0"/>
            <a:t>Taux d’accord global</a:t>
          </a:r>
        </a:p>
        <a:p xmlns:a="http://schemas.openxmlformats.org/drawingml/2006/main">
          <a:pPr algn="ctr"/>
          <a:r>
            <a:rPr lang="fr-FR" b="1" dirty="0"/>
            <a:t>86,4%</a:t>
          </a:r>
          <a:endParaRPr lang="fr-FR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CEC6AAA-2C65-4569-AAFA-513C28FB02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141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B87357-8F5B-4A86-A1FD-4EC39CB3F1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141"/>
          </a:xfrm>
          <a:prstGeom prst="rect">
            <a:avLst/>
          </a:prstGeom>
        </p:spPr>
        <p:txBody>
          <a:bodyPr vert="horz" lIns="91093" tIns="45546" rIns="91093" bIns="45546" rtlCol="0"/>
          <a:lstStyle>
            <a:lvl1pPr algn="r">
              <a:defRPr sz="1200"/>
            </a:lvl1pPr>
          </a:lstStyle>
          <a:p>
            <a:fld id="{DF487AB3-34FB-43A9-9CC5-EC143F167DE0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3B35AF2-A1CA-4284-A61B-7C3A874BA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522"/>
            <a:ext cx="2945659" cy="495141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l">
              <a:defRPr sz="1200"/>
            </a:lvl1pPr>
          </a:lstStyle>
          <a:p>
            <a:r>
              <a:rPr lang="fr-FR"/>
              <a:t>CA CCMSA 05/05/2026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E6AE2B-B906-47BE-BC2D-FC8EC717B3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522"/>
            <a:ext cx="2945659" cy="495141"/>
          </a:xfrm>
          <a:prstGeom prst="rect">
            <a:avLst/>
          </a:prstGeom>
        </p:spPr>
        <p:txBody>
          <a:bodyPr vert="horz" lIns="91093" tIns="45546" rIns="91093" bIns="45546" rtlCol="0" anchor="b"/>
          <a:lstStyle>
            <a:lvl1pPr algn="r">
              <a:defRPr sz="1200"/>
            </a:lvl1pPr>
          </a:lstStyle>
          <a:p>
            <a:fld id="{A658D3C0-DC06-4EFB-9B32-837C48B50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19796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alt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alt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20" rIns="91438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fr-FR" altLang="fr-FR"/>
              <a:t>CA CCMSA 05/05/2026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20" rIns="91438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8A748A-C047-48C6-9388-8AD46203D2C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72462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0" y="0"/>
            <a:ext cx="9140825" cy="2374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0" y="2482850"/>
            <a:ext cx="91408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>
            <a:off x="261938" y="6440488"/>
            <a:ext cx="2519362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</a:pPr>
            <a:r>
              <a:rPr lang="fr-FR" altLang="fr-FR" sz="1200">
                <a:solidFill>
                  <a:schemeClr val="accent2"/>
                </a:solidFill>
              </a:rPr>
              <a:t>www.ccmsa.msanet</a:t>
            </a: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0" y="4533900"/>
            <a:ext cx="9140825" cy="1187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4132" name="Picture 36" descr="M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"/>
          <a:stretch>
            <a:fillRect/>
          </a:stretch>
        </p:blipFill>
        <p:spPr bwMode="auto">
          <a:xfrm>
            <a:off x="7789863" y="6062663"/>
            <a:ext cx="10937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4163" y="2482850"/>
            <a:ext cx="8572500" cy="1187450"/>
          </a:xfrm>
        </p:spPr>
        <p:txBody>
          <a:bodyPr anchor="b"/>
          <a:lstStyle>
            <a:lvl1pPr algn="ctr">
              <a:lnSpc>
                <a:spcPct val="9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/>
              <a:t>Modifiez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4163" y="3789363"/>
            <a:ext cx="8572500" cy="360362"/>
          </a:xfrm>
        </p:spPr>
        <p:txBody>
          <a:bodyPr/>
          <a:lstStyle>
            <a:lvl1pPr marL="0" indent="0" algn="ctr">
              <a:lnSpc>
                <a:spcPct val="90000"/>
              </a:lnSpc>
              <a:spcBef>
                <a:spcPct val="0"/>
              </a:spcBef>
              <a:buFont typeface="Wingdings 3" panose="05040102010807070707" pitchFamily="18" charset="2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/>
              <a:t>Modifiez le style des sous-titres du masque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DE8C1A8E-DB8E-4FDC-97FF-D20220EECD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267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4EA43313-BFA1-46E4-917A-85DB31C33A9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807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750" y="1557338"/>
            <a:ext cx="3956050" cy="360045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3956050" cy="360045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B28C01B2-FE6F-40FE-BC40-3874529B395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416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47446F84-1845-4112-9ABB-ACA56646242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479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E65FBAA3-1C5C-4134-BAF5-39C8B91F63C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602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29FE879B-18D1-4D5E-A053-7C286FFAC8B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540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B30020C5-9D6E-4CF7-945D-3F299F2DD1C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282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578E1286-3F6C-43D8-AF56-9BB2669716F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20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CF79E0DA-DD17-4EB8-8C37-C842010525C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9735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88125" y="242888"/>
            <a:ext cx="2016125" cy="49149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9750" y="242888"/>
            <a:ext cx="5895975" cy="49149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MSA (Affichage &gt; En-tête et pied de page) – JJ/MM/AAAA    </a:t>
            </a:r>
            <a:fld id="{BF7E0B5A-4DEE-47C6-9689-375FB9FDBA3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953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035675"/>
            <a:ext cx="9140825" cy="8270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242888"/>
            <a:ext cx="80645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57338"/>
            <a:ext cx="80645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19475" y="6267450"/>
            <a:ext cx="5184775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altLang="fr-FR"/>
              <a:t>MSA (Affichage &gt; En-tête et pied de page) – JJ/MM/AAAA    </a:t>
            </a:r>
            <a:fld id="{49A4B3DC-5BEB-461F-A72B-B6918F2DB4D9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tabLst>
          <a:tab pos="7981950" algn="r"/>
        </a:tabLst>
        <a:defRPr sz="3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4638" indent="-274638" algn="l" rtl="0" eaLnBrk="1" fontAlgn="base" hangingPunct="1">
        <a:spcBef>
          <a:spcPct val="75000"/>
        </a:spcBef>
        <a:spcAft>
          <a:spcPct val="0"/>
        </a:spcAft>
        <a:buClr>
          <a:schemeClr val="accent2"/>
        </a:buClr>
        <a:buSzPct val="80000"/>
        <a:buFont typeface="Wingdings 3" panose="05040102010807070707" pitchFamily="18" charset="2"/>
        <a:buChar char="x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160338" algn="l" rtl="0" eaLnBrk="1" fontAlgn="base" hangingPunct="1">
        <a:spcBef>
          <a:spcPct val="40000"/>
        </a:spcBef>
        <a:spcAft>
          <a:spcPct val="0"/>
        </a:spcAft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01663" algn="l" rtl="0" eaLnBrk="1" fontAlgn="base" hangingPunct="1">
        <a:spcBef>
          <a:spcPct val="20000"/>
        </a:spcBef>
        <a:spcAft>
          <a:spcPct val="0"/>
        </a:spcAft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5375" indent="-182563" algn="l" rtl="0" eaLnBrk="1" fontAlgn="base" hangingPunct="1">
        <a:spcBef>
          <a:spcPct val="20000"/>
        </a:spcBef>
        <a:spcAft>
          <a:spcPct val="0"/>
        </a:spcAft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108075" indent="-11113" algn="l" rtl="0" eaLnBrk="1" fontAlgn="base" hangingPunct="1">
        <a:spcBef>
          <a:spcPct val="20000"/>
        </a:spcBef>
        <a:spcAft>
          <a:spcPct val="0"/>
        </a:spcAft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84163" y="2481263"/>
            <a:ext cx="8572500" cy="1187450"/>
          </a:xfrm>
        </p:spPr>
        <p:txBody>
          <a:bodyPr/>
          <a:lstStyle/>
          <a:p>
            <a:r>
              <a:rPr lang="fr-FR" altLang="fr-FR" dirty="0"/>
              <a:t>Rapport d’activité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84163" y="3790950"/>
            <a:ext cx="8572500" cy="360363"/>
          </a:xfrm>
        </p:spPr>
        <p:txBody>
          <a:bodyPr/>
          <a:lstStyle/>
          <a:p>
            <a:r>
              <a:rPr lang="fr-FR" altLang="fr-FR" sz="3200" b="1" dirty="0">
                <a:solidFill>
                  <a:srgbClr val="C00000"/>
                </a:solidFill>
              </a:rPr>
              <a:t>2025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A50759-F5B2-4012-8265-DB4A40A680F2}"/>
              </a:ext>
            </a:extLst>
          </p:cNvPr>
          <p:cNvSpPr txBox="1"/>
          <p:nvPr/>
        </p:nvSpPr>
        <p:spPr>
          <a:xfrm>
            <a:off x="2843808" y="404664"/>
            <a:ext cx="3600400" cy="1368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12E317-2920-4AEC-BFE8-07C2A5A72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99" y="602036"/>
            <a:ext cx="4713801" cy="13681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6E169-DACB-484B-9F30-E9FDF06F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54" y="39068"/>
            <a:ext cx="8064500" cy="965200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Retour sur 25 ans de médiation MSA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7BE9A7-1BBD-4AF6-89F7-FD77B3C5C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09" y="920989"/>
            <a:ext cx="8397130" cy="5016022"/>
          </a:xfrm>
        </p:spPr>
        <p:txBody>
          <a:bodyPr/>
          <a:lstStyle/>
          <a:p>
            <a:pPr algn="just"/>
            <a:r>
              <a:rPr lang="fr-FR" sz="2200" dirty="0"/>
              <a:t>Un temps de célébration le 8 octobre 2025 à la CCMSA.</a:t>
            </a:r>
          </a:p>
          <a:p>
            <a:pPr algn="just"/>
            <a:r>
              <a:rPr lang="fr-FR" sz="2200" dirty="0"/>
              <a:t>5 médiateurs indépendants se sont succédés.</a:t>
            </a:r>
          </a:p>
          <a:p>
            <a:pPr algn="just">
              <a:spcBef>
                <a:spcPts val="1200"/>
              </a:spcBef>
            </a:pPr>
            <a:r>
              <a:rPr lang="fr-FR" sz="2200" dirty="0"/>
              <a:t>Plus de 16 000 saisines traitées.</a:t>
            </a:r>
          </a:p>
          <a:p>
            <a:pPr algn="just">
              <a:spcBef>
                <a:spcPts val="1200"/>
              </a:spcBef>
            </a:pPr>
            <a:r>
              <a:rPr lang="fr-FR" sz="2200" dirty="0"/>
              <a:t>Le nombre de saisines a été multiplié par plus de 5 entre 2011 et 2025 (inscription du Médiateur dans la loi en 2018) et par 3 à 15 selon les caisses.</a:t>
            </a:r>
          </a:p>
          <a:p>
            <a:pPr algn="just">
              <a:spcBef>
                <a:spcPts val="1200"/>
              </a:spcBef>
            </a:pPr>
            <a:r>
              <a:rPr lang="fr-FR" sz="2200" dirty="0"/>
              <a:t>Les sujets vieillesse et PF et minima sociaux représentent au total plus de la moitié des litiges mais leurs évolutions respectives ont été inverses.</a:t>
            </a:r>
          </a:p>
          <a:p>
            <a:pPr algn="just">
              <a:spcBef>
                <a:spcPts val="1200"/>
              </a:spcBef>
            </a:pPr>
            <a:r>
              <a:rPr lang="fr-FR" sz="2200" dirty="0"/>
              <a:t>La saisine simple en ligne apparue en 2009 a laissé place 10 ans plus tard à un formulaire dynamique par lequel passent aujourd’hui 6 saisines sur 10.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17868D-77B7-48C7-B3C0-D247452104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3934428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BE5958-6E06-4342-8CF3-45C2B3CF4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09365"/>
            <a:ext cx="8406884" cy="5039270"/>
          </a:xfrm>
        </p:spPr>
        <p:txBody>
          <a:bodyPr/>
          <a:lstStyle/>
          <a:p>
            <a:pPr marL="0" indent="0" algn="just">
              <a:buNone/>
            </a:pPr>
            <a:r>
              <a:rPr lang="fr-FR" sz="2700" dirty="0"/>
              <a:t>Une évolution nette du contenu des recommandations de portée générale</a:t>
            </a:r>
          </a:p>
          <a:p>
            <a:pPr algn="just">
              <a:spcBef>
                <a:spcPts val="1200"/>
              </a:spcBef>
            </a:pPr>
            <a:r>
              <a:rPr lang="fr-FR" sz="2300" dirty="0"/>
              <a:t>A l’origine essentiellement axées sur la modification du cadre juridique, particulièrement les règles d’assujettissement et la détermination des cotisations sociales</a:t>
            </a:r>
          </a:p>
          <a:p>
            <a:pPr algn="just">
              <a:spcBef>
                <a:spcPts val="1200"/>
              </a:spcBef>
            </a:pPr>
            <a:r>
              <a:rPr lang="fr-FR" sz="2300" dirty="0"/>
              <a:t>Depuis une dizaine d’années l’accent est mis sur l’amélioration des procédures internes : </a:t>
            </a:r>
          </a:p>
          <a:p>
            <a:pPr lvl="1" algn="just"/>
            <a:r>
              <a:rPr lang="fr-FR" sz="2000" dirty="0"/>
              <a:t>structuration du processus institutionnel CRA</a:t>
            </a:r>
          </a:p>
          <a:p>
            <a:pPr lvl="1" algn="just"/>
            <a:r>
              <a:rPr lang="fr-FR" sz="2000" dirty="0"/>
              <a:t>attention accrue au rôle d’information et de conseil auprès des assurés</a:t>
            </a:r>
          </a:p>
          <a:p>
            <a:pPr lvl="1" algn="just"/>
            <a:r>
              <a:rPr lang="fr-FR" sz="2000" dirty="0"/>
              <a:t>réduction des délais de traitement des dossiers</a:t>
            </a:r>
          </a:p>
          <a:p>
            <a:pPr lvl="1" algn="just"/>
            <a:r>
              <a:rPr lang="fr-FR" sz="2000" dirty="0"/>
              <a:t>fluidification des changements de régime</a:t>
            </a:r>
          </a:p>
          <a:p>
            <a:pPr lvl="1" algn="just"/>
            <a:endParaRPr lang="fr-FR" dirty="0"/>
          </a:p>
          <a:p>
            <a:pPr lvl="1" algn="just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F4B7FB-CA12-4D28-A7EA-87D95515F0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  <a:p>
            <a:endParaRPr lang="fr-FR" alt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FEBB8A8-F855-4F67-8DFB-27536B748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639" y="107950"/>
            <a:ext cx="8064500" cy="656754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Retour sur 25 ans de médiation MSA</a:t>
            </a:r>
          </a:p>
        </p:txBody>
      </p:sp>
    </p:spTree>
    <p:extLst>
      <p:ext uri="{BB962C8B-B14F-4D97-AF65-F5344CB8AC3E}">
        <p14:creationId xmlns:p14="http://schemas.microsoft.com/office/powerpoint/2010/main" val="390525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52FE2-4B2E-4CB5-ACE5-FBE033BD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5495"/>
            <a:ext cx="8280722" cy="805260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Evolution législative récente : simplification de la transition médiation/contentieux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6B790-FC22-418A-B515-C2C2E9E15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76149"/>
            <a:ext cx="8496944" cy="4473131"/>
          </a:xfrm>
        </p:spPr>
        <p:txBody>
          <a:bodyPr/>
          <a:lstStyle/>
          <a:p>
            <a:pPr algn="just"/>
            <a:r>
              <a:rPr lang="fr-FR" sz="2400" dirty="0"/>
              <a:t>Le projet de loi de simplification de la vie économique a été adopté le 15 avril 2026, après 2 ans de péripéties diverses</a:t>
            </a:r>
          </a:p>
          <a:p>
            <a:pPr algn="just"/>
            <a:r>
              <a:rPr lang="fr-FR" sz="2400" dirty="0"/>
              <a:t>L’article 25 prévoit que la saisine d’un médiateur de l’Administration interrompra (vs. suspendait) le délai dont dispose l’administré pour saisir le juge après que son recours a été rejeté (plus de computation complexe d’un délai résiduel)</a:t>
            </a:r>
          </a:p>
          <a:p>
            <a:pPr algn="just"/>
            <a:r>
              <a:rPr lang="fr-FR" sz="2400" dirty="0"/>
              <a:t>En MSA (art. 25 III) l’assuré disposera encore de 2 mois entiers pour saisir le juge en cas d’avis défavorable du Médiateur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7E11CF-4B3E-48C9-9451-F54F8DE66C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4266242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0F29D-19BB-4656-8BD2-1D0FE02D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Evolution du nombre de saisines</a:t>
            </a:r>
            <a:br>
              <a:rPr lang="fr-FR" sz="3200" dirty="0">
                <a:solidFill>
                  <a:srgbClr val="C00000"/>
                </a:solidFill>
              </a:rPr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31E3AA-60D3-45C1-B143-AE00629C55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8D88E1-77E1-49B2-BAA0-9644642FD4BF}"/>
              </a:ext>
            </a:extLst>
          </p:cNvPr>
          <p:cNvSpPr txBox="1"/>
          <p:nvPr/>
        </p:nvSpPr>
        <p:spPr>
          <a:xfrm>
            <a:off x="7452320" y="1457326"/>
            <a:ext cx="684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1975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395C35FE-41F6-4BAD-9DAA-8F1F8E719C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259482"/>
              </p:ext>
            </p:extLst>
          </p:nvPr>
        </p:nvGraphicFramePr>
        <p:xfrm>
          <a:off x="614995" y="839787"/>
          <a:ext cx="7914010" cy="517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663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CAE04-6F68-4B16-9DD5-20163CE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242888"/>
            <a:ext cx="8064500" cy="593824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Recevabilité et nature des litiges en 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2F3950-A4F2-40DA-BFC8-E990A12B63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A4D4F3A-7ED5-43C6-919A-7053720555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578762"/>
              </p:ext>
            </p:extLst>
          </p:nvPr>
        </p:nvGraphicFramePr>
        <p:xfrm>
          <a:off x="539750" y="1052736"/>
          <a:ext cx="8280721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9452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C877EF-B48B-4472-836A-2CC577710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28" y="148182"/>
            <a:ext cx="8064500" cy="404664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Recevabilité et nature des litiges 2025</a:t>
            </a:r>
            <a:endParaRPr lang="fr-FR" sz="3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AFE146-9913-463E-8599-7E15315A4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55844"/>
            <a:ext cx="8352928" cy="5976664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buNone/>
            </a:pPr>
            <a:r>
              <a:rPr lang="fr-FR" sz="2800" dirty="0"/>
              <a:t>Des saisines non recevables toujours nombreuses</a:t>
            </a:r>
          </a:p>
          <a:p>
            <a:pPr marL="0" indent="0" algn="just">
              <a:spcBef>
                <a:spcPts val="0"/>
              </a:spcBef>
              <a:buNone/>
            </a:pPr>
            <a:endParaRPr lang="fr-FR" sz="1000" dirty="0"/>
          </a:p>
          <a:p>
            <a:pPr algn="just">
              <a:spcBef>
                <a:spcPts val="1200"/>
              </a:spcBef>
            </a:pPr>
            <a:r>
              <a:rPr lang="fr-FR" sz="2200" dirty="0"/>
              <a:t>Plus de la moitié est issue du formulaire en ligne donc faite via Internet, or les requérants ont eu théoriquement accès aux conditions de recevabilité. </a:t>
            </a:r>
            <a:r>
              <a:rPr lang="fr-FR" sz="2000" b="1" dirty="0">
                <a:solidFill>
                  <a:srgbClr val="C00000"/>
                </a:solidFill>
              </a:rPr>
              <a:t>Rendre ces critères plus directement visible sur les pages du Médiateur.</a:t>
            </a:r>
          </a:p>
          <a:p>
            <a:pPr algn="just">
              <a:spcBef>
                <a:spcPts val="1200"/>
              </a:spcBef>
            </a:pPr>
            <a:r>
              <a:rPr lang="fr-FR" sz="2000" dirty="0"/>
              <a:t>Un tiers des saisines sont hors champ de compétence du médiateur, dont un tiers de demande de remises d’indus. Par ailleurs 3 à 5% relèvent de chacun des motifs suivants: réclamation via espace privé non faite, tribunal déjà saisi, décision médicale, contrainte, forclusion, fraude, compétence CMRA, …</a:t>
            </a:r>
          </a:p>
          <a:p>
            <a:pPr algn="just">
              <a:spcBef>
                <a:spcPts val="1200"/>
              </a:spcBef>
            </a:pPr>
            <a:r>
              <a:rPr lang="fr-FR" sz="2000" dirty="0"/>
              <a:t>Un quart des saisines sont trop précoces car la CRA n’a pas rendu sa décision. a déjà été saisie est en augmentation : </a:t>
            </a:r>
            <a:r>
              <a:rPr lang="fr-FR" sz="2000" b="1" dirty="0">
                <a:solidFill>
                  <a:srgbClr val="C00000"/>
                </a:solidFill>
              </a:rPr>
              <a:t>nécessité de réduire les temps de traitement des dossiers par les CRA</a:t>
            </a:r>
          </a:p>
          <a:p>
            <a:pPr algn="just">
              <a:spcBef>
                <a:spcPts val="1200"/>
              </a:spcBef>
            </a:pP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FBA87F-B646-447E-8125-3EDD4420E8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302160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31A08-7C11-4E77-BC46-922FB351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38" y="188640"/>
            <a:ext cx="8064500" cy="593824"/>
          </a:xfrm>
        </p:spPr>
        <p:txBody>
          <a:bodyPr/>
          <a:lstStyle/>
          <a:p>
            <a:r>
              <a:rPr lang="fr-FR" sz="3200" dirty="0">
                <a:solidFill>
                  <a:srgbClr val="C00000"/>
                </a:solidFill>
              </a:rPr>
              <a:t>Recevabilité et nature des litiges 2025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93616D-DAC3-4C9C-83AB-AE7B10A0A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72716"/>
            <a:ext cx="8496944" cy="5112568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buNone/>
            </a:pPr>
            <a:r>
              <a:rPr lang="fr-FR" sz="2800" dirty="0"/>
              <a:t>Saisines recevables </a:t>
            </a:r>
          </a:p>
          <a:p>
            <a:pPr algn="just">
              <a:spcBef>
                <a:spcPts val="1200"/>
              </a:spcBef>
            </a:pPr>
            <a:r>
              <a:rPr lang="fr-FR" sz="1800" dirty="0"/>
              <a:t>Problèmes de qualité de service</a:t>
            </a:r>
            <a:r>
              <a:rPr lang="fr-FR" sz="1800" b="1" dirty="0"/>
              <a:t>: </a:t>
            </a:r>
            <a:r>
              <a:rPr lang="fr-FR" sz="1800" dirty="0"/>
              <a:t>un quart du total; stabilisation après une décrue amorcée en 2023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600" dirty="0"/>
              <a:t>Près des trois quarts concernent des délais de traitement.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600" dirty="0"/>
              <a:t>La part relative de la branche vieillesse dans les délais de traitement baisse fortement mais les saisines portant sur les </a:t>
            </a:r>
            <a:r>
              <a:rPr lang="fr-FR" sz="1600" b="1" dirty="0">
                <a:solidFill>
                  <a:srgbClr val="C00000"/>
                </a:solidFill>
              </a:rPr>
              <a:t>problèmes de liquidation de pensions connaissent un mouvement inverse.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1600" dirty="0"/>
              <a:t>Une saisine sur six concerne des mutations de dossiers inabouties, essentiellement en PF. </a:t>
            </a:r>
            <a:r>
              <a:rPr lang="fr-FR" sz="1600" b="1" dirty="0">
                <a:solidFill>
                  <a:srgbClr val="00B050"/>
                </a:solidFill>
              </a:rPr>
              <a:t>La part des mutations inabouties entre CMSA diminue de moitié.</a:t>
            </a:r>
          </a:p>
          <a:p>
            <a:pPr algn="just">
              <a:spcBef>
                <a:spcPts val="1200"/>
              </a:spcBef>
            </a:pPr>
            <a:r>
              <a:rPr lang="fr-FR" sz="1800" dirty="0"/>
              <a:t>Application du droit: légère baisse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rgbClr val="00B050"/>
                </a:solidFill>
              </a:rPr>
              <a:t>Baisse de moitié des refus de prise en charge d’arrêts maladie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dirty="0"/>
              <a:t>suite à allongement du délai de tolérance pour leur envoi et à la mise en place des arrêts sécurisés. Mais la suppression de la possibilité de dépôt via l’espace privé risque de relancer les litiges sur l’acheminement du courrier. </a:t>
            </a:r>
            <a:endParaRPr lang="fr-FR" sz="1600" i="1" dirty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600" dirty="0"/>
              <a:t>Les</a:t>
            </a:r>
            <a:r>
              <a:rPr lang="fr-FR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désaccords avec les CRA </a:t>
            </a:r>
            <a:r>
              <a:rPr lang="fr-FR" sz="1600" dirty="0"/>
              <a:t>donnant lieu à recommandation de révision </a:t>
            </a:r>
            <a:r>
              <a:rPr lang="fr-FR" sz="1600" b="1" dirty="0">
                <a:solidFill>
                  <a:srgbClr val="C00000"/>
                </a:solidFill>
              </a:rPr>
              <a:t>se concentrent de façon croissante sur les prestations de solidarité et minima sociaux</a:t>
            </a:r>
            <a:endParaRPr lang="fr-FR" sz="1600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A8121A-CA71-49D8-89F1-F675DAF20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840609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FD9B76-A50E-42F2-8118-6BC4C6CB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03254"/>
            <a:ext cx="8064500" cy="847338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Evolution des saisines par branche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DED307-127E-4860-8418-CEA8484710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9B9A8AB7-F6F2-4666-9EF1-15CB1EFDDD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5953334"/>
              </p:ext>
            </p:extLst>
          </p:nvPr>
        </p:nvGraphicFramePr>
        <p:xfrm>
          <a:off x="179512" y="950592"/>
          <a:ext cx="792088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07351326-71F3-4520-95F2-65608C85CB81}"/>
              </a:ext>
            </a:extLst>
          </p:cNvPr>
          <p:cNvSpPr txBox="1"/>
          <p:nvPr/>
        </p:nvSpPr>
        <p:spPr>
          <a:xfrm>
            <a:off x="7828653" y="3587660"/>
            <a:ext cx="8640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9BBB59"/>
                </a:solidFill>
              </a:rPr>
              <a:t>Maladie, maternité invalidité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CD3099-D145-442E-BBE3-BB9188C82833}"/>
              </a:ext>
            </a:extLst>
          </p:cNvPr>
          <p:cNvSpPr txBox="1"/>
          <p:nvPr/>
        </p:nvSpPr>
        <p:spPr>
          <a:xfrm>
            <a:off x="7623101" y="4872417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79646"/>
                </a:solidFill>
              </a:rPr>
              <a:t>Autres</a:t>
            </a:r>
          </a:p>
        </p:txBody>
      </p:sp>
      <p:sp>
        <p:nvSpPr>
          <p:cNvPr id="12" name="ZoneTexte 1">
            <a:extLst>
              <a:ext uri="{FF2B5EF4-FFF2-40B4-BE49-F238E27FC236}">
                <a16:creationId xmlns:a16="http://schemas.microsoft.com/office/drawing/2014/main" id="{976E978A-2EB7-4DF9-856F-9A970720BCA4}"/>
              </a:ext>
            </a:extLst>
          </p:cNvPr>
          <p:cNvSpPr txBox="1"/>
          <p:nvPr/>
        </p:nvSpPr>
        <p:spPr>
          <a:xfrm>
            <a:off x="7848166" y="3343166"/>
            <a:ext cx="864096" cy="301592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0070C0"/>
                </a:solidFill>
              </a:rPr>
              <a:t>Vieillesse</a:t>
            </a:r>
          </a:p>
        </p:txBody>
      </p:sp>
      <p:sp>
        <p:nvSpPr>
          <p:cNvPr id="13" name="ZoneTexte 1">
            <a:extLst>
              <a:ext uri="{FF2B5EF4-FFF2-40B4-BE49-F238E27FC236}">
                <a16:creationId xmlns:a16="http://schemas.microsoft.com/office/drawing/2014/main" id="{CCF6AEBD-C400-4219-B117-802E5D83AD93}"/>
              </a:ext>
            </a:extLst>
          </p:cNvPr>
          <p:cNvSpPr txBox="1"/>
          <p:nvPr/>
        </p:nvSpPr>
        <p:spPr>
          <a:xfrm>
            <a:off x="7806221" y="2626388"/>
            <a:ext cx="1307630" cy="3008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7030A0"/>
                </a:solidFill>
              </a:rPr>
              <a:t>PF/Min. sociaux</a:t>
            </a:r>
          </a:p>
        </p:txBody>
      </p:sp>
      <p:sp>
        <p:nvSpPr>
          <p:cNvPr id="15" name="ZoneTexte 1">
            <a:extLst>
              <a:ext uri="{FF2B5EF4-FFF2-40B4-BE49-F238E27FC236}">
                <a16:creationId xmlns:a16="http://schemas.microsoft.com/office/drawing/2014/main" id="{358D20AC-6772-4F93-8396-4108C861A8E3}"/>
              </a:ext>
            </a:extLst>
          </p:cNvPr>
          <p:cNvSpPr txBox="1"/>
          <p:nvPr/>
        </p:nvSpPr>
        <p:spPr>
          <a:xfrm>
            <a:off x="7837812" y="4610519"/>
            <a:ext cx="648072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4BACC6"/>
                </a:solidFill>
              </a:rPr>
              <a:t>AT/MP</a:t>
            </a:r>
          </a:p>
        </p:txBody>
      </p:sp>
      <p:sp>
        <p:nvSpPr>
          <p:cNvPr id="16" name="ZoneTexte 1">
            <a:extLst>
              <a:ext uri="{FF2B5EF4-FFF2-40B4-BE49-F238E27FC236}">
                <a16:creationId xmlns:a16="http://schemas.microsoft.com/office/drawing/2014/main" id="{3F4A1F0C-1415-40D2-9F31-6271FFD8C0C0}"/>
              </a:ext>
            </a:extLst>
          </p:cNvPr>
          <p:cNvSpPr txBox="1"/>
          <p:nvPr/>
        </p:nvSpPr>
        <p:spPr>
          <a:xfrm>
            <a:off x="7823532" y="4266216"/>
            <a:ext cx="1415642" cy="43204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>
                <a:solidFill>
                  <a:srgbClr val="C00000"/>
                </a:solidFill>
              </a:rPr>
              <a:t>Assujettissement</a:t>
            </a:r>
          </a:p>
          <a:p>
            <a:r>
              <a:rPr lang="fr-FR" b="1" dirty="0">
                <a:solidFill>
                  <a:srgbClr val="C00000"/>
                </a:solidFill>
              </a:rPr>
              <a:t>cotisations</a:t>
            </a:r>
            <a:endParaRPr lang="fr-FR" sz="11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5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13A7D-A515-4EEE-B043-311B5DD8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38351"/>
            <a:ext cx="8064500" cy="648072"/>
          </a:xfrm>
        </p:spPr>
        <p:txBody>
          <a:bodyPr/>
          <a:lstStyle/>
          <a:p>
            <a:r>
              <a:rPr lang="fr-FR" sz="3000" dirty="0">
                <a:solidFill>
                  <a:srgbClr val="C00000"/>
                </a:solidFill>
              </a:rPr>
              <a:t>Saisines par branches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57B585-C082-4944-AA44-EA25EF81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908566"/>
            <a:ext cx="8280722" cy="5236740"/>
          </a:xfrm>
        </p:spPr>
        <p:txBody>
          <a:bodyPr/>
          <a:lstStyle/>
          <a:p>
            <a:pPr algn="just"/>
            <a:r>
              <a:rPr lang="fr-FR" sz="2200" dirty="0"/>
              <a:t>La croissance des saisines en </a:t>
            </a:r>
            <a:r>
              <a:rPr lang="fr-FR" sz="2200" b="1" dirty="0">
                <a:solidFill>
                  <a:srgbClr val="C00000"/>
                </a:solidFill>
              </a:rPr>
              <a:t>PF/min sociaux </a:t>
            </a:r>
            <a:r>
              <a:rPr lang="fr-FR" sz="2200" dirty="0"/>
              <a:t>se poursuit sous la poussée des prestations de solidarité (AAH, allocations logement, …) et minima sociaux (RSA, PPA, </a:t>
            </a:r>
            <a:r>
              <a:rPr lang="fr-FR" sz="2200" dirty="0" err="1"/>
              <a:t>Aspa</a:t>
            </a:r>
            <a:r>
              <a:rPr lang="fr-FR" sz="2200" dirty="0"/>
              <a:t>/</a:t>
            </a:r>
            <a:r>
              <a:rPr lang="fr-FR" sz="2200" dirty="0" err="1"/>
              <a:t>Saspa</a:t>
            </a:r>
            <a:r>
              <a:rPr lang="fr-FR" sz="2200" dirty="0"/>
              <a:t>); la catégorie dépasse pour la première fois </a:t>
            </a:r>
            <a:r>
              <a:rPr lang="fr-FR" sz="2200" b="1" dirty="0">
                <a:solidFill>
                  <a:srgbClr val="C00000"/>
                </a:solidFill>
              </a:rPr>
              <a:t>Maladie/invalidité/maternité/paternité</a:t>
            </a:r>
            <a:r>
              <a:rPr lang="fr-FR" sz="2200" dirty="0"/>
              <a:t>. </a:t>
            </a:r>
          </a:p>
          <a:p>
            <a:pPr algn="just"/>
            <a:r>
              <a:rPr lang="fr-FR" sz="2200" dirty="0"/>
              <a:t>Cette dernière est en net recul du fait particulièrement de la mis en place de la tolérance de 15 j à réception des avis d’arrêt de travail et plus récemment des avis d’arrêt de travail sécurisés</a:t>
            </a:r>
          </a:p>
          <a:p>
            <a:pPr algn="just"/>
            <a:r>
              <a:rPr lang="fr-FR" sz="2200" dirty="0"/>
              <a:t>Les saisines </a:t>
            </a:r>
            <a:r>
              <a:rPr lang="fr-FR" sz="2200" b="1" dirty="0">
                <a:solidFill>
                  <a:srgbClr val="C00000"/>
                </a:solidFill>
              </a:rPr>
              <a:t>Vieillesse</a:t>
            </a:r>
            <a:r>
              <a:rPr lang="fr-FR" sz="2200" dirty="0"/>
              <a:t> sont en légère reprise du fait de délais de liquidation des pension souvent longs ou de contestation de montant des retraites (à la liquidation ou revalorisation)</a:t>
            </a:r>
          </a:p>
          <a:p>
            <a:pPr algn="just"/>
            <a:r>
              <a:rPr lang="fr-FR" sz="2200" dirty="0"/>
              <a:t>Stabilité en </a:t>
            </a:r>
            <a:r>
              <a:rPr lang="fr-FR" sz="2200" b="1" dirty="0">
                <a:solidFill>
                  <a:srgbClr val="C00000"/>
                </a:solidFill>
              </a:rPr>
              <a:t>AT/MP, Assujettissement/cotisations </a:t>
            </a:r>
            <a:r>
              <a:rPr lang="fr-FR" sz="2200" dirty="0"/>
              <a:t>et Sujets divers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94CA1F-B973-4B28-931D-BB56EE28B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849203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D01141-7628-42FC-B148-55043A13D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0"/>
            <a:ext cx="8064500" cy="692696"/>
          </a:xfrm>
        </p:spPr>
        <p:txBody>
          <a:bodyPr/>
          <a:lstStyle/>
          <a:p>
            <a:r>
              <a:rPr lang="fr-FR" sz="2800" dirty="0">
                <a:solidFill>
                  <a:srgbClr val="C00000"/>
                </a:solidFill>
              </a:rPr>
              <a:t>Nombres de saisines par CCMSA </a:t>
            </a:r>
            <a:br>
              <a:rPr lang="fr-FR" sz="2800" dirty="0">
                <a:solidFill>
                  <a:srgbClr val="C00000"/>
                </a:solidFill>
              </a:rPr>
            </a:br>
            <a:r>
              <a:rPr lang="fr-FR" sz="2800" dirty="0">
                <a:solidFill>
                  <a:srgbClr val="C00000"/>
                </a:solidFill>
              </a:rPr>
              <a:t>(pour 10 000 assurés gérés en maladie)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370682-6AC2-4626-8D4C-3642B3C73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A594EDE-D4F8-42B8-B10D-C950A2838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851743"/>
            <a:ext cx="7272808" cy="515451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422339-4AB0-45E5-BC9F-B6FD134B7B17}"/>
              </a:ext>
            </a:extLst>
          </p:cNvPr>
          <p:cNvSpPr txBox="1"/>
          <p:nvPr/>
        </p:nvSpPr>
        <p:spPr>
          <a:xfrm>
            <a:off x="5796136" y="1052736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Moyenne nationale: 6,7 </a:t>
            </a:r>
          </a:p>
        </p:txBody>
      </p:sp>
    </p:spTree>
    <p:extLst>
      <p:ext uri="{BB962C8B-B14F-4D97-AF65-F5344CB8AC3E}">
        <p14:creationId xmlns:p14="http://schemas.microsoft.com/office/powerpoint/2010/main" val="3699866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E0AB1-EE16-49EB-AE8E-50A891FE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359312"/>
            <a:ext cx="8064500" cy="737840"/>
          </a:xfrm>
        </p:spPr>
        <p:txBody>
          <a:bodyPr/>
          <a:lstStyle/>
          <a:p>
            <a:r>
              <a:rPr lang="fr-FR" sz="3200" dirty="0">
                <a:solidFill>
                  <a:srgbClr val="C00000"/>
                </a:solidFill>
              </a:rPr>
              <a:t>Les saisines par caisses</a:t>
            </a:r>
            <a:br>
              <a:rPr lang="fr-FR" sz="3200" dirty="0">
                <a:solidFill>
                  <a:srgbClr val="C00000"/>
                </a:solidFill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8AB0B4-8331-4A47-81BA-8330CD14A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908720"/>
            <a:ext cx="8064500" cy="4608512"/>
          </a:xfrm>
        </p:spPr>
        <p:txBody>
          <a:bodyPr/>
          <a:lstStyle/>
          <a:p>
            <a:pPr marL="274638" marR="0" lvl="0" indent="-274638" algn="just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rgbClr val="2497D3"/>
              </a:buClr>
              <a:buSzPct val="80000"/>
              <a:buFont typeface="Wingdings 3" panose="05040102010807070707" pitchFamily="18" charset="2"/>
              <a:buChar char="x"/>
              <a:tabLst/>
              <a:defRPr/>
            </a:pPr>
            <a:r>
              <a:rPr lang="fr-FR" sz="2400" dirty="0">
                <a:solidFill>
                  <a:srgbClr val="000000"/>
                </a:solidFill>
                <a:latin typeface="Arial"/>
              </a:rPr>
              <a:t>La géographie globale des zones à faible ou fort taux de saisine évolue très peu. </a:t>
            </a:r>
          </a:p>
          <a:p>
            <a:pPr marL="274638" marR="0" lvl="0" indent="-274638" algn="just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rgbClr val="2497D3"/>
              </a:buClr>
              <a:buSzPct val="80000"/>
              <a:buFont typeface="Wingdings 3" panose="05040102010807070707" pitchFamily="18" charset="2"/>
              <a:buChar char="x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diagonale Tarbes</a:t>
            </a:r>
            <a:r>
              <a:rPr lang="fr-FR" sz="2400" dirty="0">
                <a:solidFill>
                  <a:srgbClr val="000000"/>
                </a:solidFill>
                <a:latin typeface="Arial"/>
              </a:rPr>
              <a:t>-Reims: à l’Ouest on conteste peu, à l’Est on conteste plus, sauf: Auvergne, Alsace, Alpes-Vaucluse.</a:t>
            </a:r>
          </a:p>
          <a:p>
            <a:pPr marL="274638" marR="0" lvl="0" indent="-274638" algn="just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rgbClr val="2497D3"/>
              </a:buClr>
              <a:buSzPct val="80000"/>
              <a:buFont typeface="Wingdings 3" panose="05040102010807070707" pitchFamily="18" charset="2"/>
              <a:buChar char="x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« anomalies » </a:t>
            </a:r>
            <a:r>
              <a:rPr lang="fr-FR" sz="2400" dirty="0">
                <a:solidFill>
                  <a:srgbClr val="000000"/>
                </a:solidFill>
                <a:latin typeface="Arial"/>
              </a:rPr>
              <a:t>pérennes: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Ile de France (importance des salariés du tertiaire) et Corse (délais de traitement uniquement; pas de contestations post-CRA).</a:t>
            </a:r>
          </a:p>
          <a:p>
            <a:pPr marL="274638" marR="0" lvl="0" indent="-274638" algn="just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>
                <a:srgbClr val="2497D3"/>
              </a:buClr>
              <a:buSzPct val="80000"/>
              <a:buFont typeface="Wingdings 3" panose="05040102010807070707" pitchFamily="18" charset="2"/>
              <a:buChar char="x"/>
              <a:tabLst/>
              <a:defRPr/>
            </a:pPr>
            <a:r>
              <a:rPr lang="fr-FR" sz="2400" dirty="0">
                <a:solidFill>
                  <a:srgbClr val="000000"/>
                </a:solidFill>
                <a:latin typeface="Arial"/>
              </a:rPr>
              <a:t>Baisses notables des saisines en 2025 en Auvergne et Sud Champagne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355507-C639-49F8-8881-8EC4903B9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114105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D2DE0-94ED-47E4-8515-ADD0A8E8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B7C06D-044B-48E9-8AD4-2815ECCFFE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80FBF2-6959-468D-A00C-DA252D61AD91}"/>
              </a:ext>
            </a:extLst>
          </p:cNvPr>
          <p:cNvSpPr txBox="1"/>
          <p:nvPr/>
        </p:nvSpPr>
        <p:spPr>
          <a:xfrm>
            <a:off x="401812" y="112916"/>
            <a:ext cx="8340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</a:rPr>
              <a:t>Les recommandations de révision de décisions</a:t>
            </a: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210A7CAB-F537-402B-A1A2-5349A795A7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019351"/>
              </p:ext>
            </p:extLst>
          </p:nvPr>
        </p:nvGraphicFramePr>
        <p:xfrm>
          <a:off x="107504" y="980728"/>
          <a:ext cx="903649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5515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18C5B4-5414-45D6-ADB7-492706DBC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68" y="107950"/>
            <a:ext cx="8748464" cy="965200"/>
          </a:xfrm>
        </p:spPr>
        <p:txBody>
          <a:bodyPr/>
          <a:lstStyle/>
          <a:p>
            <a:r>
              <a:rPr lang="fr-FR" sz="3000" b="1" dirty="0">
                <a:solidFill>
                  <a:srgbClr val="C00000"/>
                </a:solidFill>
              </a:rPr>
              <a:t>Les recommandations de révision de décisions</a:t>
            </a:r>
            <a:br>
              <a:rPr lang="fr-FR" sz="3200" b="1" dirty="0">
                <a:solidFill>
                  <a:srgbClr val="C00000"/>
                </a:solidFill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68D1FC-8621-49EA-BB86-FA1674454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836712"/>
            <a:ext cx="8280920" cy="5544616"/>
          </a:xfrm>
        </p:spPr>
        <p:txBody>
          <a:bodyPr/>
          <a:lstStyle/>
          <a:p>
            <a:pPr algn="just"/>
            <a:r>
              <a:rPr lang="fr-FR" sz="2300" b="1" dirty="0">
                <a:solidFill>
                  <a:srgbClr val="C00000"/>
                </a:solidFill>
              </a:rPr>
              <a:t>PF</a:t>
            </a:r>
            <a:r>
              <a:rPr lang="fr-FR" sz="2300" dirty="0"/>
              <a:t> (et minima sociaux), qui est la branche donnant lieu au plus de saisines globalement, est aussi celle où le taux de recommandations est le plus élevé; les recommandations concernent surtout les PS et minima sociaux et moins les PF proprement dites</a:t>
            </a:r>
          </a:p>
          <a:p>
            <a:pPr algn="just"/>
            <a:r>
              <a:rPr lang="fr-FR" sz="2300" dirty="0"/>
              <a:t>Les recommandations concernant l’</a:t>
            </a:r>
            <a:r>
              <a:rPr lang="fr-FR" sz="2300" b="1" dirty="0" err="1">
                <a:solidFill>
                  <a:srgbClr val="C00000"/>
                </a:solidFill>
              </a:rPr>
              <a:t>Aspa</a:t>
            </a:r>
            <a:r>
              <a:rPr lang="fr-FR" sz="2300" dirty="0"/>
              <a:t> et le </a:t>
            </a:r>
            <a:r>
              <a:rPr lang="fr-FR" sz="2300" b="1" dirty="0" err="1">
                <a:solidFill>
                  <a:srgbClr val="C00000"/>
                </a:solidFill>
              </a:rPr>
              <a:t>Saspa</a:t>
            </a:r>
            <a:r>
              <a:rPr lang="fr-FR" sz="2300" dirty="0"/>
              <a:t> sont nombreuses et en croissance, ce qui nécessite de diffuser des consignes plus claires au réseau à leur sujet. </a:t>
            </a:r>
          </a:p>
          <a:p>
            <a:pPr algn="just"/>
            <a:r>
              <a:rPr lang="fr-FR" sz="2300" dirty="0"/>
              <a:t>A contrario le Médiateur est désormais en accord avec les CRA dans tous les dossiers </a:t>
            </a:r>
            <a:r>
              <a:rPr lang="fr-FR" sz="2300" b="1" dirty="0">
                <a:solidFill>
                  <a:srgbClr val="C00000"/>
                </a:solidFill>
              </a:rPr>
              <a:t>Maternité/Paternité</a:t>
            </a:r>
          </a:p>
          <a:p>
            <a:pPr algn="just"/>
            <a:r>
              <a:rPr lang="fr-FR" sz="2300" dirty="0"/>
              <a:t>En </a:t>
            </a:r>
            <a:r>
              <a:rPr lang="fr-FR" sz="2300" b="1" dirty="0">
                <a:solidFill>
                  <a:srgbClr val="C00000"/>
                </a:solidFill>
              </a:rPr>
              <a:t>Maladie</a:t>
            </a:r>
            <a:r>
              <a:rPr lang="fr-FR" sz="2300" dirty="0"/>
              <a:t>, les refus de prise en charge d’arrêts de travail et de frais de transport pour défaut d’entente préalable dominent</a:t>
            </a:r>
          </a:p>
          <a:p>
            <a:pPr algn="just"/>
            <a:endParaRPr lang="fr-FR" sz="2400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F24E62-70CC-4E70-87C6-4BCA4C631F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2165572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85157-8FA4-479E-AC06-23D5CC21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83803"/>
            <a:ext cx="8064500" cy="665832"/>
          </a:xfrm>
        </p:spPr>
        <p:txBody>
          <a:bodyPr/>
          <a:lstStyle/>
          <a:p>
            <a:r>
              <a:rPr lang="fr-FR" sz="3200" dirty="0">
                <a:solidFill>
                  <a:srgbClr val="C00000"/>
                </a:solidFill>
              </a:rPr>
              <a:t>Recommandations de portée générale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8D338C-71D8-4286-A07B-D874CE619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07" y="751770"/>
            <a:ext cx="8352730" cy="5269518"/>
          </a:xfrm>
        </p:spPr>
        <p:txBody>
          <a:bodyPr/>
          <a:lstStyle/>
          <a:p>
            <a:pPr algn="just"/>
            <a:r>
              <a:rPr lang="fr-FR" sz="1800" b="1" dirty="0"/>
              <a:t>Evolutions juridiques</a:t>
            </a:r>
          </a:p>
          <a:p>
            <a:pPr lvl="1" algn="just"/>
            <a:r>
              <a:rPr lang="fr-FR" sz="1600" dirty="0">
                <a:latin typeface="+mj-lt"/>
                <a:cs typeface="Arial" panose="020B0604020202020204" pitchFamily="34" charset="0"/>
              </a:rPr>
              <a:t>R</a:t>
            </a:r>
            <a:r>
              <a:rPr lang="fr-FR" sz="1600" dirty="0">
                <a:latin typeface="+mj-lt"/>
              </a:rPr>
              <a:t>approcher le </a:t>
            </a:r>
            <a:r>
              <a:rPr lang="fr-FR" sz="1600" b="1" dirty="0">
                <a:solidFill>
                  <a:srgbClr val="C00000"/>
                </a:solidFill>
                <a:latin typeface="+mj-lt"/>
              </a:rPr>
              <a:t>délai</a:t>
            </a:r>
            <a:r>
              <a:rPr lang="fr-FR" sz="1600" dirty="0">
                <a:latin typeface="+mj-lt"/>
              </a:rPr>
              <a:t> permettant à l’assuré, </a:t>
            </a:r>
            <a:r>
              <a:rPr lang="fr-FR" sz="1600" b="1" dirty="0">
                <a:solidFill>
                  <a:srgbClr val="C00000"/>
                </a:solidFill>
                <a:latin typeface="+mj-lt"/>
              </a:rPr>
              <a:t>après saisine de la CRA</a:t>
            </a:r>
            <a:r>
              <a:rPr lang="fr-FR" sz="1600" dirty="0">
                <a:latin typeface="+mj-lt"/>
              </a:rPr>
              <a:t>, de </a:t>
            </a:r>
            <a:r>
              <a:rPr lang="fr-FR" sz="1600" b="1" dirty="0">
                <a:solidFill>
                  <a:srgbClr val="C00000"/>
                </a:solidFill>
                <a:latin typeface="+mj-lt"/>
              </a:rPr>
              <a:t>recourir au médiateur ou au juge </a:t>
            </a:r>
            <a:r>
              <a:rPr lang="fr-FR" sz="1600" dirty="0">
                <a:latin typeface="+mj-lt"/>
              </a:rPr>
              <a:t>(2 mois), de celui de production d’une décision par la CRA (4 à 5 mois). La différence est source de confusion pour les assurés et génère des saisines post CRA trop précoces.</a:t>
            </a:r>
          </a:p>
          <a:p>
            <a:pPr lvl="1" algn="just"/>
            <a:r>
              <a:rPr lang="fr-FR" sz="1600" dirty="0">
                <a:latin typeface="+mj-lt"/>
              </a:rPr>
              <a:t>Dans le cadre du </a:t>
            </a:r>
            <a:r>
              <a:rPr lang="fr-FR" sz="1600" b="1" dirty="0">
                <a:solidFill>
                  <a:srgbClr val="C00000"/>
                </a:solidFill>
                <a:latin typeface="+mj-lt"/>
              </a:rPr>
              <a:t>congé maternité/paternité des NSA</a:t>
            </a:r>
            <a:r>
              <a:rPr lang="fr-FR" sz="1600" dirty="0">
                <a:latin typeface="+mj-lt"/>
              </a:rPr>
              <a:t>, permettre à l’assuré de refuser un candidat proposé par le service de remplacement si son profil est inadapté.</a:t>
            </a: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algn="just"/>
            <a:r>
              <a:rPr lang="fr-FR" sz="1800" b="1" dirty="0"/>
              <a:t>Changements procéduraux institutionnels</a:t>
            </a:r>
          </a:p>
          <a:p>
            <a:pPr lvl="1" algn="just"/>
            <a:r>
              <a:rPr lang="fr-FR" sz="1600" dirty="0"/>
              <a:t>La pratique des CMSA en matière d’accusés de réception des CRA et de contenu des décisions qu’elles notifient est toujours trop hétérogène. Les </a:t>
            </a:r>
            <a:r>
              <a:rPr lang="fr-FR" sz="1600" b="1" dirty="0">
                <a:solidFill>
                  <a:srgbClr val="C00000"/>
                </a:solidFill>
              </a:rPr>
              <a:t>décisions dans certaines CMSA ne sont toujours pas motivées, ni en droit ni en faits</a:t>
            </a:r>
            <a:r>
              <a:rPr lang="fr-FR" sz="1600" dirty="0"/>
              <a:t>, contrairement aux obligations légales. La </a:t>
            </a:r>
            <a:r>
              <a:rPr lang="fr-FR" sz="1600" b="1" dirty="0">
                <a:solidFill>
                  <a:srgbClr val="C00000"/>
                </a:solidFill>
              </a:rPr>
              <a:t>transmission systématique des fiches CRAIES </a:t>
            </a:r>
            <a:r>
              <a:rPr lang="fr-FR" sz="1600" dirty="0"/>
              <a:t>aux assurés permettrait une meilleure compréhension (et acceptation) des décisions des CRA.</a:t>
            </a:r>
          </a:p>
          <a:p>
            <a:pPr lvl="1" algn="just"/>
            <a:r>
              <a:rPr lang="fr-FR" sz="1600" dirty="0"/>
              <a:t>Pour l’attribution de l’</a:t>
            </a:r>
            <a:r>
              <a:rPr lang="fr-FR" sz="1600" b="1" dirty="0" err="1">
                <a:solidFill>
                  <a:srgbClr val="C00000"/>
                </a:solidFill>
              </a:rPr>
              <a:t>Aspa</a:t>
            </a:r>
            <a:r>
              <a:rPr lang="fr-FR" sz="1600" dirty="0"/>
              <a:t> et du </a:t>
            </a:r>
            <a:r>
              <a:rPr lang="fr-FR" sz="1600" b="1" dirty="0" err="1">
                <a:solidFill>
                  <a:srgbClr val="C00000"/>
                </a:solidFill>
              </a:rPr>
              <a:t>Saspa</a:t>
            </a:r>
            <a:r>
              <a:rPr lang="fr-FR" sz="1600" dirty="0"/>
              <a:t>, s’agissant de citoyens de l’UE, préciser aux caisses les documents recevables pour attester la régularité du séjour de plus de 5 ans en France; pour les étrangers hors UE, permettre de courtes discontinuités de détention de titres de séjour sur 10 ans, lorsque cela est imputable aux délais de délivrance des préfectures.</a:t>
            </a:r>
          </a:p>
          <a:p>
            <a:pPr lvl="1"/>
            <a:endParaRPr lang="fr-FR" sz="1100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97EC3F-72C0-495E-B545-51AE8C818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 altLang="fr-FR" dirty="0"/>
              <a:t>CA CCMSA – 5 mai 2026</a:t>
            </a:r>
          </a:p>
        </p:txBody>
      </p:sp>
    </p:spTree>
    <p:extLst>
      <p:ext uri="{BB962C8B-B14F-4D97-AF65-F5344CB8AC3E}">
        <p14:creationId xmlns:p14="http://schemas.microsoft.com/office/powerpoint/2010/main" val="1829136057"/>
      </p:ext>
    </p:extLst>
  </p:cSld>
  <p:clrMapOvr>
    <a:masterClrMapping/>
  </p:clrMapOvr>
</p:sld>
</file>

<file path=ppt/theme/theme1.xml><?xml version="1.0" encoding="utf-8"?>
<a:theme xmlns:a="http://schemas.openxmlformats.org/drawingml/2006/main" name="MSA-INTERNE">
  <a:themeElements>
    <a:clrScheme name="MSA-INTERNE 1">
      <a:dk1>
        <a:srgbClr val="000000"/>
      </a:dk1>
      <a:lt1>
        <a:srgbClr val="FFFFFF"/>
      </a:lt1>
      <a:dk2>
        <a:srgbClr val="919DCA"/>
      </a:dk2>
      <a:lt2>
        <a:srgbClr val="C4C5C6"/>
      </a:lt2>
      <a:accent1>
        <a:srgbClr val="919DCA"/>
      </a:accent1>
      <a:accent2>
        <a:srgbClr val="2497D3"/>
      </a:accent2>
      <a:accent3>
        <a:srgbClr val="FFFFFF"/>
      </a:accent3>
      <a:accent4>
        <a:srgbClr val="000000"/>
      </a:accent4>
      <a:accent5>
        <a:srgbClr val="C7CCE1"/>
      </a:accent5>
      <a:accent6>
        <a:srgbClr val="2088BF"/>
      </a:accent6>
      <a:hlink>
        <a:srgbClr val="2497D3"/>
      </a:hlink>
      <a:folHlink>
        <a:srgbClr val="919DCA"/>
      </a:folHlink>
    </a:clrScheme>
    <a:fontScheme name="MSA-INTER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SA-INTERNE 1">
        <a:dk1>
          <a:srgbClr val="000000"/>
        </a:dk1>
        <a:lt1>
          <a:srgbClr val="FFFFFF"/>
        </a:lt1>
        <a:dk2>
          <a:srgbClr val="919DCA"/>
        </a:dk2>
        <a:lt2>
          <a:srgbClr val="C4C5C6"/>
        </a:lt2>
        <a:accent1>
          <a:srgbClr val="919DCA"/>
        </a:accent1>
        <a:accent2>
          <a:srgbClr val="2497D3"/>
        </a:accent2>
        <a:accent3>
          <a:srgbClr val="FFFFFF"/>
        </a:accent3>
        <a:accent4>
          <a:srgbClr val="000000"/>
        </a:accent4>
        <a:accent5>
          <a:srgbClr val="C7CCE1"/>
        </a:accent5>
        <a:accent6>
          <a:srgbClr val="2088BF"/>
        </a:accent6>
        <a:hlink>
          <a:srgbClr val="2497D3"/>
        </a:hlink>
        <a:folHlink>
          <a:srgbClr val="919D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A-INTERNE 2">
        <a:dk1>
          <a:srgbClr val="000000"/>
        </a:dk1>
        <a:lt1>
          <a:srgbClr val="FFFFFF"/>
        </a:lt1>
        <a:dk2>
          <a:srgbClr val="B7B128"/>
        </a:dk2>
        <a:lt2>
          <a:srgbClr val="C4C5C6"/>
        </a:lt2>
        <a:accent1>
          <a:srgbClr val="B7B128"/>
        </a:accent1>
        <a:accent2>
          <a:srgbClr val="5B652B"/>
        </a:accent2>
        <a:accent3>
          <a:srgbClr val="FFFFFF"/>
        </a:accent3>
        <a:accent4>
          <a:srgbClr val="000000"/>
        </a:accent4>
        <a:accent5>
          <a:srgbClr val="D8D5AC"/>
        </a:accent5>
        <a:accent6>
          <a:srgbClr val="525B26"/>
        </a:accent6>
        <a:hlink>
          <a:srgbClr val="5B652B"/>
        </a:hlink>
        <a:folHlink>
          <a:srgbClr val="B7B1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A-INTERNE 3">
        <a:dk1>
          <a:srgbClr val="000000"/>
        </a:dk1>
        <a:lt1>
          <a:srgbClr val="FFFFFF"/>
        </a:lt1>
        <a:dk2>
          <a:srgbClr val="F08C5B"/>
        </a:dk2>
        <a:lt2>
          <a:srgbClr val="C4C5C6"/>
        </a:lt2>
        <a:accent1>
          <a:srgbClr val="F08C5B"/>
        </a:accent1>
        <a:accent2>
          <a:srgbClr val="92352C"/>
        </a:accent2>
        <a:accent3>
          <a:srgbClr val="FFFFFF"/>
        </a:accent3>
        <a:accent4>
          <a:srgbClr val="000000"/>
        </a:accent4>
        <a:accent5>
          <a:srgbClr val="F6C5B5"/>
        </a:accent5>
        <a:accent6>
          <a:srgbClr val="842F27"/>
        </a:accent6>
        <a:hlink>
          <a:srgbClr val="92352C"/>
        </a:hlink>
        <a:folHlink>
          <a:srgbClr val="F08C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3610</TotalTime>
  <Words>1365</Words>
  <Application>Microsoft Office PowerPoint</Application>
  <PresentationFormat>Affichage à l'écran (4:3)</PresentationFormat>
  <Paragraphs>94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Wingdings</vt:lpstr>
      <vt:lpstr>Wingdings 3</vt:lpstr>
      <vt:lpstr>MSA-INTERNE</vt:lpstr>
      <vt:lpstr>Rapport d’activité</vt:lpstr>
      <vt:lpstr>Retour sur 25 ans de médiation MSA</vt:lpstr>
      <vt:lpstr>Retour sur 25 ans de médiation MSA</vt:lpstr>
      <vt:lpstr>Evolution législative récente : simplification de la transition médiation/contentieux</vt:lpstr>
      <vt:lpstr>Evolution du nombre de saisines </vt:lpstr>
      <vt:lpstr>Recevabilité et nature des litiges en 2025</vt:lpstr>
      <vt:lpstr>Recevabilité et nature des litiges 2025</vt:lpstr>
      <vt:lpstr>Recevabilité et nature des litiges 2025</vt:lpstr>
      <vt:lpstr>Evolution des saisines par branche </vt:lpstr>
      <vt:lpstr>Saisines par branches </vt:lpstr>
      <vt:lpstr>Nombres de saisines par CCMSA  (pour 10 000 assurés gérés en maladie) </vt:lpstr>
      <vt:lpstr>Les saisines par caisses </vt:lpstr>
      <vt:lpstr> </vt:lpstr>
      <vt:lpstr>Les recommandations de révision de décisions </vt:lpstr>
      <vt:lpstr>Recommandations de portée générale</vt:lpstr>
    </vt:vector>
  </TitlesOfParts>
  <Company>CCMSA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annuel du médiateur</dc:title>
  <dc:creator>Roland Baud</dc:creator>
  <cp:lastModifiedBy>Olivier Colin</cp:lastModifiedBy>
  <cp:revision>242</cp:revision>
  <cp:lastPrinted>2026-04-29T14:54:07Z</cp:lastPrinted>
  <dcterms:created xsi:type="dcterms:W3CDTF">2021-05-10T05:45:20Z</dcterms:created>
  <dcterms:modified xsi:type="dcterms:W3CDTF">2026-07-06T14:08:06Z</dcterms:modified>
</cp:coreProperties>
</file>